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7" r:id="rId6"/>
    <p:sldId id="269" r:id="rId7"/>
    <p:sldId id="272" r:id="rId8"/>
    <p:sldId id="273" r:id="rId9"/>
    <p:sldId id="275" r:id="rId10"/>
    <p:sldId id="27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25"/>
    <p:restoredTop sz="94512"/>
  </p:normalViewPr>
  <p:slideViewPr>
    <p:cSldViewPr snapToGrid="0" snapToObjects="1">
      <p:cViewPr varScale="1">
        <p:scale>
          <a:sx n="108" d="100"/>
          <a:sy n="108" d="100"/>
        </p:scale>
        <p:origin x="23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46" d="100"/>
          <a:sy n="146" d="100"/>
        </p:scale>
        <p:origin x="2608" y="-1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E0908-CFC0-FD44-8D01-3D4978B46D90}" type="datetimeFigureOut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6941D-749C-A243-BB7C-09FB4795EE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185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6941D-749C-A243-BB7C-09FB4795EE7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6768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E68D3A-7037-E942-80E4-9F5275C62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D7756C-F3ED-3A42-8129-DFFB533CC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9D4576-DA5A-3C48-B9FA-B652EE67E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F0B1D-9DE6-A349-A1D3-98C85C8DE45D}" type="datetime1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082D78-40F2-CA48-901A-0ACD962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EFC863-4C16-CD41-B9A0-0C4BE0F2D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701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A8C22-8185-D049-85D5-8416BDCA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6D40D3-ED40-074F-BBF8-62391F435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BBD562-1208-164D-B1C1-CE27CCCFE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22BC-EC7E-2B4D-971A-4073442DD074}" type="datetime1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5E014B-8820-1B4A-8044-38BEF452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DBA322-4770-654B-B4E7-BEA4BB7D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4028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D3DC05C-F1D7-274A-942A-5BA5534E1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F19D40-E027-8241-AC2C-B2CF4EDC3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76D6CC-88B2-054D-B406-152B8DDE2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F91E-E81D-5843-9CE5-633DC066E57A}" type="datetime1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D0C091-F026-F244-9B83-CFED94258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5B9633-8447-D84D-BE17-726BC8AD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522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0CE90-0DFB-8942-8CCB-B170804F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AB081-7F81-8E44-9178-2AB3A4491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52E06C-6460-A94B-9A69-0838435A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B60D-02B1-F84F-BE75-27B8DC3F80F6}" type="datetime1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5B475-E60C-8A48-841C-59279F82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314A78-9708-214B-9A62-9D11E4B32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3578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7B5248-A3E4-AF49-987C-E9512AF66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07E932-6925-6649-A932-550C9257A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638CA6-AFD5-A942-BD1A-F880A30C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AEFF-346F-704B-A35C-973A4233315C}" type="datetime1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4BF174-46A4-CB4D-8DAA-045222ED9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4A410D-C54F-E342-BA5F-3E39A5D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048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419B8B-49E6-5243-A3D3-F66AA5ACE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77831E-F6BA-8D4D-8A93-D8DC5B5C14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ACEADE-C208-2240-8F48-D6804C08B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E3832C-A72C-CC4D-B663-C79E200F1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4A98-74BD-DE48-AC91-55AA99A05FBE}" type="datetime1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A5F2E4-44CC-724E-8DCE-06AACBF5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269858-543E-DD4D-9A8F-A28C7B85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802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77503-4F39-D947-8BD5-A7D726989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FE98A2-E24C-554C-82DD-32C0A72C2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84CB36-3F42-F943-B488-23979C8B3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58C5A92-6DC0-6C48-A188-EFFFFDDE7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24EF23-0984-9849-85D1-A32C05D57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44974B7-D724-6845-80A9-DCEC8AAD4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0F4A-32FC-1343-B4CF-7CE3AC3876D3}" type="datetime1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BDBF71-15F2-1F4E-AE6C-851CC5ED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EDF9A21-E049-B64D-811F-66A76B5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481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C3ABC-1F0D-F74D-9584-AD2CE7B1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84BE06-04AC-D84E-98B1-681EBB977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C045-FA60-C949-85E3-FB2BD08C0E15}" type="datetime1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3EFD56-41B8-B145-A781-A143E7AF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9806BD-33D4-1740-8616-7A10F16C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464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3426CC-C54B-7B4D-BC29-84F5C6A42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44D6-82AE-4347-93D6-6252C745B0B0}" type="datetime1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F7BCAD-648A-D04F-B2D1-43C51CEB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428BBA-18B1-7E47-B508-7A9B918B6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053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92475-EFE1-4C4C-B12E-801ED4BE3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77BC05-9CD3-0545-B37A-930B1A5E9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A367EF-B566-BB43-B296-99A4A5153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C775B1-C3E8-DC4D-9353-8A3C04E41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AE295-FFA0-354C-8B73-852B473F4F73}" type="datetime1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AF4218-B705-5A40-922E-3CF89838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19A8E1-FE1B-574D-862D-032D6781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817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F4A34-236E-6C45-84DB-8ED4A78A3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923BCC9-786E-FE48-A595-05E3709331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EAE5B3-406F-7A45-8EB3-BAD5489BB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198FA4-CAD3-1043-9188-18DBFAD18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2127-0F05-2041-A5E3-DC43FEBE9238}" type="datetime1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73E122-0673-FD41-8E5C-E7D85D72D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495B98-2F48-FC4D-8AAE-DE9B6F2C5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048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4A8B10-55B2-8348-B822-D4EF5E99D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B0EDBC-6744-E64A-88F6-675D786D9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C47315-6977-FE48-AB3A-6E6437A0F5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A27AF-A0EA-A14A-AE3A-176EDF49915A}" type="datetime1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1E8047-D838-B24F-B1DB-5AE033DE3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DA0A3D-894F-B040-9421-8AF117F8A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385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hinawindey.com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chinawindey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BDDCF81-BF8B-FF4C-BA01-1D9EFDC308C0}"/>
              </a:ext>
            </a:extLst>
          </p:cNvPr>
          <p:cNvSpPr txBox="1"/>
          <p:nvPr/>
        </p:nvSpPr>
        <p:spPr>
          <a:xfrm>
            <a:off x="452769" y="927580"/>
            <a:ext cx="91124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dirty="0">
                <a:solidFill>
                  <a:schemeClr val="accent1"/>
                </a:solidFill>
              </a:rPr>
              <a:t>风电市场里的运达风电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B7E9991-F6E7-134C-9756-C57E2092807C}"/>
              </a:ext>
            </a:extLst>
          </p:cNvPr>
          <p:cNvSpPr txBox="1"/>
          <p:nvPr/>
        </p:nvSpPr>
        <p:spPr>
          <a:xfrm>
            <a:off x="452769" y="4803228"/>
            <a:ext cx="2173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课程：外贸商品学</a:t>
            </a:r>
            <a:endParaRPr kumimoji="1" lang="en-US" altLang="zh-CN" dirty="0"/>
          </a:p>
          <a:p>
            <a:r>
              <a:rPr kumimoji="1" lang="zh-CN" altLang="en-US" dirty="0"/>
              <a:t>授课教师：胡培战</a:t>
            </a:r>
            <a:endParaRPr kumimoji="1" lang="en-US" altLang="zh-CN" dirty="0"/>
          </a:p>
          <a:p>
            <a:r>
              <a:rPr kumimoji="1" lang="zh-CN" altLang="en-US" dirty="0"/>
              <a:t>调研报告：陈珊珊 </a:t>
            </a:r>
            <a:endParaRPr kumimoji="1" lang="en-US" altLang="zh-CN" dirty="0"/>
          </a:p>
          <a:p>
            <a:r>
              <a:rPr kumimoji="1" lang="en-US" altLang="zh-CN" dirty="0"/>
              <a:t>PPT</a:t>
            </a:r>
            <a:r>
              <a:rPr kumimoji="1" lang="zh-CN" altLang="en-US" dirty="0"/>
              <a:t>及展示：夏铭禹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3C76A6-19E4-024B-B353-8B721C7AE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910" y="2933722"/>
            <a:ext cx="8256313" cy="3069835"/>
          </a:xfrm>
          <a:prstGeom prst="rect">
            <a:avLst/>
          </a:prstGeom>
        </p:spPr>
      </p:pic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3456B46-51B3-264D-8647-66A47B54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7065D-D36E-4A4A-A5F0-642619F37307}" type="datetime1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00EDD93-452E-364D-AD4A-AD496D16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风电市场里的运达风电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C1663A2-A716-5A4B-8E1B-25824F9F3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7475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25A017-F4D3-404F-AE2E-7CAFA4A4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9A53-D46C-D542-9C63-40760AD7C59C}" type="datetime1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72FF91-6F12-B94C-B7D3-B8ADB222C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429402-C492-B047-9D01-1CD24213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190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DBDDB69-DAFB-4A4F-928B-8AC43C7D536C}"/>
              </a:ext>
            </a:extLst>
          </p:cNvPr>
          <p:cNvSpPr txBox="1"/>
          <p:nvPr/>
        </p:nvSpPr>
        <p:spPr>
          <a:xfrm>
            <a:off x="378372" y="601207"/>
            <a:ext cx="6173485" cy="5067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4400" dirty="0"/>
              <a:t>Tips</a:t>
            </a:r>
            <a:r>
              <a:rPr kumimoji="1" lang="zh-CN" altLang="en-US" sz="4400" dirty="0"/>
              <a:t>：</a:t>
            </a:r>
            <a:endParaRPr kumimoji="1" lang="en-US" altLang="zh-CN" sz="4400" dirty="0"/>
          </a:p>
          <a:p>
            <a:pPr>
              <a:lnSpc>
                <a:spcPct val="150000"/>
              </a:lnSpc>
            </a:pPr>
            <a:r>
              <a:rPr kumimoji="1" lang="en-US" altLang="zh-CN" sz="4400" dirty="0"/>
              <a:t>#</a:t>
            </a:r>
            <a:r>
              <a:rPr kumimoji="1" lang="zh-CN" altLang="en-US" sz="4400" dirty="0"/>
              <a:t> </a:t>
            </a:r>
            <a:r>
              <a:rPr kumimoji="1" lang="en-US" altLang="zh-CN" sz="4400" dirty="0"/>
              <a:t>1.</a:t>
            </a:r>
            <a:r>
              <a:rPr kumimoji="1" lang="zh-CN" altLang="en-US" sz="4400" dirty="0"/>
              <a:t>运达风电简介</a:t>
            </a:r>
            <a:endParaRPr kumimoji="1" lang="en-US" altLang="zh-CN" sz="4000" dirty="0"/>
          </a:p>
          <a:p>
            <a:pPr>
              <a:lnSpc>
                <a:spcPct val="150000"/>
              </a:lnSpc>
            </a:pPr>
            <a:r>
              <a:rPr kumimoji="1" lang="en-US" altLang="zh-CN" sz="4400" dirty="0"/>
              <a:t>#</a:t>
            </a:r>
            <a:r>
              <a:rPr kumimoji="1" lang="zh-CN" altLang="en-US" sz="4400" dirty="0"/>
              <a:t> </a:t>
            </a:r>
            <a:r>
              <a:rPr kumimoji="1" lang="en-US" altLang="zh-CN" sz="4400" dirty="0"/>
              <a:t>2.</a:t>
            </a:r>
            <a:r>
              <a:rPr kumimoji="1" lang="zh-CN" altLang="en-US" sz="4400" dirty="0"/>
              <a:t>国内外风电行业发展</a:t>
            </a:r>
            <a:endParaRPr kumimoji="1" lang="en-US" altLang="zh-CN" sz="4400" dirty="0"/>
          </a:p>
          <a:p>
            <a:pPr>
              <a:lnSpc>
                <a:spcPct val="150000"/>
              </a:lnSpc>
            </a:pPr>
            <a:r>
              <a:rPr kumimoji="1" lang="en-US" altLang="zh-CN" sz="4400" dirty="0"/>
              <a:t>#</a:t>
            </a:r>
            <a:r>
              <a:rPr kumimoji="1" lang="zh-CN" altLang="en-US" sz="4400" dirty="0"/>
              <a:t> </a:t>
            </a:r>
            <a:r>
              <a:rPr kumimoji="1" lang="en-US" altLang="zh-CN" sz="4400" dirty="0"/>
              <a:t>3.</a:t>
            </a:r>
            <a:r>
              <a:rPr kumimoji="1" lang="zh-CN" altLang="en-US" sz="4400" dirty="0"/>
              <a:t>风电在市场中的体现</a:t>
            </a:r>
            <a:endParaRPr kumimoji="1" lang="en-US" altLang="zh-CN" sz="4400" dirty="0"/>
          </a:p>
          <a:p>
            <a:pPr>
              <a:lnSpc>
                <a:spcPct val="150000"/>
              </a:lnSpc>
            </a:pPr>
            <a:r>
              <a:rPr kumimoji="1" lang="en-US" altLang="zh-CN" sz="4400" dirty="0"/>
              <a:t>#</a:t>
            </a:r>
            <a:r>
              <a:rPr kumimoji="1" lang="zh-CN" altLang="en-US" sz="4400" dirty="0"/>
              <a:t> </a:t>
            </a:r>
            <a:r>
              <a:rPr kumimoji="1" lang="en-US" altLang="zh-CN" sz="4400" dirty="0"/>
              <a:t>4.</a:t>
            </a:r>
            <a:r>
              <a:rPr kumimoji="1" lang="zh-CN" altLang="en-US" sz="4400" dirty="0"/>
              <a:t>运达风电的产品竞争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1B567D-FC00-2047-9926-11F62B68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D9C4-EF20-AE46-B7BB-905AFA2F2CE8}" type="datetime1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71ECCB-F634-1942-8A14-C8A294A6A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dirty="0"/>
              <a:t>tips</a:t>
            </a:r>
            <a:endParaRPr kumimoji="1"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17E12F-A2D8-1641-9D2D-B0438B162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922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60D582-CF73-4241-9A66-6989EEE6A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E376D-C584-A644-8D33-104764A6A038}" type="datetime1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09369E-967B-D44D-A8F1-2D7369D64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企业简介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DB32DE-4247-174C-957C-9C7599D97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7" name="图片 6" descr="运达规模">
            <a:extLst>
              <a:ext uri="{FF2B5EF4-FFF2-40B4-BE49-F238E27FC236}">
                <a16:creationId xmlns:a16="http://schemas.microsoft.com/office/drawing/2014/main" id="{1ACB2419-DA6E-7D44-954B-4A233AD23DC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9"/>
          <a:stretch>
            <a:fillRect/>
          </a:stretch>
        </p:blipFill>
        <p:spPr bwMode="auto">
          <a:xfrm>
            <a:off x="4834758" y="2354317"/>
            <a:ext cx="7357242" cy="450368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5D272B-3165-CA4F-8492-068DC5864D2D}"/>
              </a:ext>
            </a:extLst>
          </p:cNvPr>
          <p:cNvSpPr txBox="1"/>
          <p:nvPr/>
        </p:nvSpPr>
        <p:spPr>
          <a:xfrm>
            <a:off x="420629" y="1531147"/>
            <a:ext cx="42882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#</a:t>
            </a:r>
            <a:r>
              <a:rPr lang="zh-CN" altLang="zh-CN" sz="2800" dirty="0"/>
              <a:t>国家高新技术企业</a:t>
            </a:r>
            <a:endParaRPr lang="en-US" altLang="zh-CN" sz="2800" dirty="0"/>
          </a:p>
          <a:p>
            <a:r>
              <a:rPr lang="en-US" altLang="zh-CN" sz="2800" dirty="0"/>
              <a:t>#</a:t>
            </a:r>
            <a:r>
              <a:rPr lang="zh-CN" altLang="zh-CN" sz="2800" dirty="0"/>
              <a:t>国家创新型试点企业</a:t>
            </a:r>
            <a:endParaRPr lang="en-US" altLang="zh-CN" sz="2800" dirty="0"/>
          </a:p>
          <a:p>
            <a:r>
              <a:rPr lang="en-US" altLang="zh-CN" sz="2800" dirty="0"/>
              <a:t>#</a:t>
            </a:r>
            <a:r>
              <a:rPr lang="zh-CN" altLang="zh-CN" sz="2800" dirty="0"/>
              <a:t>风电项目的系统服务</a:t>
            </a:r>
            <a:endParaRPr lang="en-US" altLang="zh-CN" sz="2800" dirty="0"/>
          </a:p>
          <a:p>
            <a:r>
              <a:rPr lang="en-US" altLang="zh-CN" sz="2800" dirty="0"/>
              <a:t>#</a:t>
            </a:r>
            <a:r>
              <a:rPr lang="zh-CN" altLang="zh-CN" sz="2800" dirty="0"/>
              <a:t>风电</a:t>
            </a:r>
            <a:r>
              <a:rPr lang="zh-CN" altLang="en-US" sz="2800" dirty="0"/>
              <a:t>市</a:t>
            </a:r>
            <a:r>
              <a:rPr lang="zh-CN" altLang="zh-CN" sz="2800" dirty="0"/>
              <a:t>场的投资运营  </a:t>
            </a:r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A0625A-A40C-634B-804D-0FA2B63B7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29" y="4141593"/>
            <a:ext cx="4414129" cy="16412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2559EDE-0B22-C149-A6F6-BABFEA1CAC59}"/>
              </a:ext>
            </a:extLst>
          </p:cNvPr>
          <p:cNvSpPr txBox="1"/>
          <p:nvPr/>
        </p:nvSpPr>
        <p:spPr>
          <a:xfrm>
            <a:off x="5728622" y="938047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hlinkClick r:id="rId6"/>
              </a:rPr>
              <a:t>http://</a:t>
            </a:r>
            <a:r>
              <a:rPr kumimoji="1" lang="en" altLang="zh-CN" dirty="0" err="1">
                <a:hlinkClick r:id="rId6"/>
              </a:rPr>
              <a:t>www.chinawindey.com</a:t>
            </a:r>
            <a:r>
              <a:rPr kumimoji="1" lang="en" altLang="zh-CN" dirty="0">
                <a:hlinkClick r:id="rId6"/>
              </a:rPr>
              <a:t>/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95C5D2-332B-1A45-9943-1A44055EBF34}"/>
              </a:ext>
            </a:extLst>
          </p:cNvPr>
          <p:cNvSpPr/>
          <p:nvPr/>
        </p:nvSpPr>
        <p:spPr>
          <a:xfrm>
            <a:off x="420629" y="452843"/>
            <a:ext cx="43364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800" dirty="0"/>
              <a:t>1.</a:t>
            </a:r>
            <a:r>
              <a:rPr kumimoji="1" lang="zh-CN" altLang="en-US" sz="4800" dirty="0"/>
              <a:t>运达风电简介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995809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BC8B01-21D5-B845-B60B-1E158A801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C310-A986-054A-8332-AEDA6492C4EA}" type="datetime1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A61E14-4108-814E-A9BA-EC1CE79B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运达风电简介</a:t>
            </a:r>
            <a:endParaRPr kumimoji="1" lang="en-US" altLang="zh-CN" sz="11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CE5EB9-F87A-934E-A40F-E4E5E5592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2AACB5-C9DB-D342-AF1C-E8820A0F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21275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0AF814B-CAE9-6D49-98A1-DAB816AAD4CC}"/>
              </a:ext>
            </a:extLst>
          </p:cNvPr>
          <p:cNvSpPr txBox="1"/>
          <p:nvPr/>
        </p:nvSpPr>
        <p:spPr>
          <a:xfrm>
            <a:off x="838200" y="5599887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hlinkClick r:id="rId4"/>
              </a:rPr>
              <a:t>http://</a:t>
            </a:r>
            <a:r>
              <a:rPr kumimoji="1" lang="en" altLang="zh-CN" dirty="0" err="1">
                <a:hlinkClick r:id="rId4"/>
              </a:rPr>
              <a:t>www.chinawindey.com</a:t>
            </a:r>
            <a:r>
              <a:rPr kumimoji="1" lang="en" altLang="zh-CN" dirty="0">
                <a:hlinkClick r:id="rId4"/>
              </a:rPr>
              <a:t>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200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96C905-E2D4-D745-B0EC-FE25D31B7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4EF50-414E-7747-9625-242FA6770D68}" type="datetime1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99CA35-A69B-B44F-98BC-70425613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国内外风电行业发展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3209D6-3735-A642-AD3D-1FE2120F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9D5A2F5-3CA5-AB40-B976-F1E192FBDE3A}"/>
              </a:ext>
            </a:extLst>
          </p:cNvPr>
          <p:cNvSpPr/>
          <p:nvPr/>
        </p:nvSpPr>
        <p:spPr>
          <a:xfrm>
            <a:off x="420629" y="452843"/>
            <a:ext cx="61831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800" dirty="0"/>
              <a:t>2.</a:t>
            </a:r>
            <a:r>
              <a:rPr kumimoji="1" lang="zh-CN" altLang="en-US" sz="4800" dirty="0"/>
              <a:t>国内外风电行业发展</a:t>
            </a:r>
            <a:endParaRPr lang="zh-CN" altLang="en-US" sz="4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FE8079-4B24-2043-B07B-717DEA8525BC}"/>
              </a:ext>
            </a:extLst>
          </p:cNvPr>
          <p:cNvSpPr/>
          <p:nvPr/>
        </p:nvSpPr>
        <p:spPr>
          <a:xfrm>
            <a:off x="843454" y="1742602"/>
            <a:ext cx="665042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zh-CN" sz="2800" kern="100" dirty="0">
                <a:ea typeface="新宋体" panose="020B0503020204020204" pitchFamily="34" charset="-122"/>
              </a:rPr>
              <a:t>世界风能资源丰富</a:t>
            </a:r>
            <a:endParaRPr lang="en-US" altLang="zh-CN" sz="2800" kern="100" dirty="0">
              <a:ea typeface="新宋体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zh-CN" sz="2800" kern="100" dirty="0">
                <a:ea typeface="新宋体" panose="020B0503020204020204" pitchFamily="34" charset="-122"/>
              </a:rPr>
              <a:t>分布很不均衡  </a:t>
            </a:r>
            <a:endParaRPr lang="en-US" altLang="zh-CN" sz="2800" kern="100" dirty="0">
              <a:ea typeface="新宋体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zh-CN" sz="2800" kern="100" dirty="0">
                <a:ea typeface="新宋体" panose="020B0503020204020204" pitchFamily="34" charset="-122"/>
              </a:rPr>
              <a:t>第一个商业风电场 </a:t>
            </a:r>
            <a:r>
              <a:rPr lang="zh-CN" altLang="en-US" sz="2800" kern="100" dirty="0">
                <a:ea typeface="新宋体" panose="020B0503020204020204" pitchFamily="34" charset="-122"/>
              </a:rPr>
              <a:t>：</a:t>
            </a:r>
            <a:r>
              <a:rPr lang="en-US" altLang="zh-CN" sz="2800" kern="100" dirty="0">
                <a:ea typeface="新宋体" panose="020B0503020204020204" pitchFamily="34" charset="-122"/>
              </a:rPr>
              <a:t>1980</a:t>
            </a:r>
            <a:r>
              <a:rPr lang="zh-CN" altLang="en-US" sz="2800" kern="100" dirty="0">
                <a:ea typeface="新宋体" panose="020B0503020204020204" pitchFamily="34" charset="-122"/>
              </a:rPr>
              <a:t>，美国</a:t>
            </a:r>
          </a:p>
        </p:txBody>
      </p:sp>
      <p:pic>
        <p:nvPicPr>
          <p:cNvPr id="11" name="图片 10" descr="搜狗截图19年10月27日1410_3">
            <a:extLst>
              <a:ext uri="{FF2B5EF4-FFF2-40B4-BE49-F238E27FC236}">
                <a16:creationId xmlns:a16="http://schemas.microsoft.com/office/drawing/2014/main" id="{C205BE16-6896-8D4B-A224-860A9E1D6F0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" t="2286" r="604" b="1347"/>
          <a:stretch>
            <a:fillRect/>
          </a:stretch>
        </p:blipFill>
        <p:spPr bwMode="auto">
          <a:xfrm>
            <a:off x="1" y="3127596"/>
            <a:ext cx="12192000" cy="359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搜狗截图19年10月27日1410_2">
            <a:extLst>
              <a:ext uri="{FF2B5EF4-FFF2-40B4-BE49-F238E27FC236}">
                <a16:creationId xmlns:a16="http://schemas.microsoft.com/office/drawing/2014/main" id="{A0C1D42E-5692-784D-8E05-45A71463C54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" t="1978" r="325" b="3461"/>
          <a:stretch>
            <a:fillRect/>
          </a:stretch>
        </p:blipFill>
        <p:spPr bwMode="auto">
          <a:xfrm>
            <a:off x="-1" y="3127595"/>
            <a:ext cx="12191999" cy="3730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961BB74-579D-9946-8E4E-D0D805877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18" y="0"/>
            <a:ext cx="8801100" cy="675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DBB1526-B0BC-CF4A-9101-508003FB5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57" y="-16576"/>
            <a:ext cx="8688931" cy="65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80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ED74291-804B-6E4E-ACFE-80A45565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0F87-F7CA-CD44-BA60-B9E284A794C3}" type="datetime1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017AA4-B1E2-7242-804A-E9DD5D0B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6E5D4C-D8DE-6041-825C-30A34EDA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86C52E-3FFE-B54B-B653-93FFF48505DE}"/>
              </a:ext>
            </a:extLst>
          </p:cNvPr>
          <p:cNvSpPr/>
          <p:nvPr/>
        </p:nvSpPr>
        <p:spPr>
          <a:xfrm>
            <a:off x="838200" y="972621"/>
            <a:ext cx="2719014" cy="196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kern="100" dirty="0">
                <a:latin typeface="新宋体" panose="020B0503020204020204" pitchFamily="34" charset="-122"/>
                <a:cs typeface="新宋体" panose="020B0503020204020204" pitchFamily="34" charset="-122"/>
              </a:rPr>
              <a:t>115</a:t>
            </a:r>
            <a:r>
              <a:rPr lang="zh-CN" altLang="zh-CN" sz="2800" kern="100" dirty="0">
                <a:ea typeface="新宋体" panose="020B0503020204020204" pitchFamily="34" charset="-122"/>
                <a:cs typeface="新宋体" panose="020B0503020204020204" pitchFamily="34" charset="-122"/>
              </a:rPr>
              <a:t>万名员工</a:t>
            </a:r>
            <a:r>
              <a:rPr lang="zh-CN" altLang="zh-CN" sz="2800" dirty="0"/>
              <a:t> 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539GW</a:t>
            </a:r>
            <a:r>
              <a:rPr lang="zh-CN" altLang="zh-CN" sz="2800" dirty="0"/>
              <a:t> 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1070</a:t>
            </a:r>
            <a:r>
              <a:rPr lang="zh-CN" altLang="zh-CN" sz="2800" dirty="0"/>
              <a:t>亿美元 </a:t>
            </a:r>
            <a:endParaRPr lang="zh-CN" altLang="en-US" sz="2800" dirty="0"/>
          </a:p>
        </p:txBody>
      </p:sp>
      <p:pic>
        <p:nvPicPr>
          <p:cNvPr id="7" name="图片 6" descr="搜狗截图19年10月27日1412_4">
            <a:extLst>
              <a:ext uri="{FF2B5EF4-FFF2-40B4-BE49-F238E27FC236}">
                <a16:creationId xmlns:a16="http://schemas.microsoft.com/office/drawing/2014/main" id="{3BBECB0B-45E1-8A4C-AEE4-0A1935D367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36525"/>
            <a:ext cx="7800974" cy="57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D6CC90-D9A1-6645-BBD0-7D89F56355D0}"/>
              </a:ext>
            </a:extLst>
          </p:cNvPr>
          <p:cNvSpPr/>
          <p:nvPr/>
        </p:nvSpPr>
        <p:spPr>
          <a:xfrm>
            <a:off x="5038724" y="6016208"/>
            <a:ext cx="58007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90500" algn="ctr">
              <a:spcAft>
                <a:spcPts val="0"/>
              </a:spcAft>
            </a:pPr>
            <a:r>
              <a:rPr lang="en-US" altLang="zh-CN" sz="1600" kern="100" dirty="0">
                <a:latin typeface="新宋体" panose="020B0503020204020204" pitchFamily="34" charset="-122"/>
                <a:ea typeface="宋体" panose="02010600030101010101" pitchFamily="2" charset="-122"/>
                <a:cs typeface="新宋体" panose="020B0503020204020204" pitchFamily="34" charset="-122"/>
              </a:rPr>
              <a:t>2017</a:t>
            </a:r>
            <a:r>
              <a:rPr lang="zh-CN" altLang="zh-CN" sz="1600" kern="100" dirty="0">
                <a:latin typeface="Calibri" panose="020F0502020204030204" pitchFamily="34" charset="0"/>
                <a:ea typeface="新宋体" panose="020B0503020204020204" pitchFamily="34" charset="-122"/>
                <a:cs typeface="新宋体" panose="020B0503020204020204" pitchFamily="34" charset="-122"/>
              </a:rPr>
              <a:t>年主要国家风电新增装机（左图）和累计装机（右图）</a:t>
            </a:r>
            <a:endParaRPr lang="zh-CN" altLang="zh-CN" sz="6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39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ED74291-804B-6E4E-ACFE-80A45565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0F87-F7CA-CD44-BA60-B9E284A794C3}" type="datetime1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017AA4-B1E2-7242-804A-E9DD5D0B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6E5D4C-D8DE-6041-825C-30A34EDA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E5016E-4766-8C44-9FC1-0FDF5EE51B09}"/>
              </a:ext>
            </a:extLst>
          </p:cNvPr>
          <p:cNvSpPr/>
          <p:nvPr/>
        </p:nvSpPr>
        <p:spPr>
          <a:xfrm>
            <a:off x="420629" y="452843"/>
            <a:ext cx="61831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800" dirty="0"/>
              <a:t>3.</a:t>
            </a:r>
            <a:r>
              <a:rPr kumimoji="1" lang="zh-CN" altLang="en-US" sz="4800" dirty="0"/>
              <a:t>风电在市场中的体现</a:t>
            </a:r>
            <a:endParaRPr lang="zh-CN" altLang="en-US" sz="4800" dirty="0"/>
          </a:p>
        </p:txBody>
      </p:sp>
      <p:pic>
        <p:nvPicPr>
          <p:cNvPr id="8" name="图片 7" descr="jjh">
            <a:extLst>
              <a:ext uri="{FF2B5EF4-FFF2-40B4-BE49-F238E27FC236}">
                <a16:creationId xmlns:a16="http://schemas.microsoft.com/office/drawing/2014/main" id="{C9E4E76F-4C44-1C4E-A7FF-9AAA73F47E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283840"/>
            <a:ext cx="7180263" cy="543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hjk">
            <a:extLst>
              <a:ext uri="{FF2B5EF4-FFF2-40B4-BE49-F238E27FC236}">
                <a16:creationId xmlns:a16="http://schemas.microsoft.com/office/drawing/2014/main" id="{3D55B427-6D08-1F4F-A3F0-8FB91A61F3C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350230"/>
            <a:ext cx="6919912" cy="5304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341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ED74291-804B-6E4E-ACFE-80A45565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0F87-F7CA-CD44-BA60-B9E284A794C3}" type="datetime1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017AA4-B1E2-7242-804A-E9DD5D0B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6E5D4C-D8DE-6041-825C-30A34EDA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8</a:t>
            </a:fld>
            <a:endParaRPr kumimoji="1" lang="zh-CN" altLang="en-US"/>
          </a:p>
        </p:txBody>
      </p:sp>
      <p:pic>
        <p:nvPicPr>
          <p:cNvPr id="7" name="图片 6" descr="fas">
            <a:extLst>
              <a:ext uri="{FF2B5EF4-FFF2-40B4-BE49-F238E27FC236}">
                <a16:creationId xmlns:a16="http://schemas.microsoft.com/office/drawing/2014/main" id="{D3466863-6717-714E-8809-38B0968795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1"/>
          <a:stretch>
            <a:fillRect/>
          </a:stretch>
        </p:blipFill>
        <p:spPr bwMode="auto">
          <a:xfrm>
            <a:off x="242939" y="831273"/>
            <a:ext cx="6371617" cy="589020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736945F-3F45-CC4D-AD57-D288E66B20F8}"/>
              </a:ext>
            </a:extLst>
          </p:cNvPr>
          <p:cNvSpPr/>
          <p:nvPr/>
        </p:nvSpPr>
        <p:spPr>
          <a:xfrm>
            <a:off x="242939" y="378052"/>
            <a:ext cx="62721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90500" algn="ctr">
              <a:spcAft>
                <a:spcPts val="0"/>
              </a:spcAft>
            </a:pPr>
            <a:r>
              <a:rPr lang="en-US" altLang="zh-CN" sz="3200" kern="100" dirty="0">
                <a:latin typeface="新宋体" panose="020B0503020204020204" pitchFamily="34" charset="-122"/>
                <a:ea typeface="宋体" panose="02010600030101010101" pitchFamily="2" charset="-122"/>
                <a:cs typeface="新宋体" panose="020B0503020204020204" pitchFamily="34" charset="-122"/>
              </a:rPr>
              <a:t>2017 </a:t>
            </a:r>
            <a:r>
              <a:rPr lang="zh-CN" altLang="zh-CN" sz="3200" kern="100" dirty="0">
                <a:latin typeface="Calibri" panose="020F0502020204030204" pitchFamily="34" charset="0"/>
                <a:ea typeface="新宋体" panose="020B0503020204020204" pitchFamily="34" charset="-122"/>
                <a:cs typeface="新宋体" panose="020B0503020204020204" pitchFamily="34" charset="-122"/>
              </a:rPr>
              <a:t>年中国风电机组出口国家</a:t>
            </a:r>
            <a:endParaRPr lang="zh-CN" altLang="zh-CN" sz="9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DE8A17-A7A3-BA43-AA94-3BBB4395515F}"/>
              </a:ext>
            </a:extLst>
          </p:cNvPr>
          <p:cNvSpPr txBox="1"/>
          <p:nvPr/>
        </p:nvSpPr>
        <p:spPr>
          <a:xfrm>
            <a:off x="7095765" y="3367201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/>
              <a:t>累计出口</a:t>
            </a:r>
            <a:r>
              <a:rPr kumimoji="1" lang="en-US" altLang="zh-CN" sz="3200" dirty="0"/>
              <a:t>33</a:t>
            </a:r>
            <a:r>
              <a:rPr kumimoji="1" lang="zh-CN" altLang="en-US" sz="3200" dirty="0"/>
              <a:t>个国家</a:t>
            </a:r>
          </a:p>
        </p:txBody>
      </p:sp>
    </p:spTree>
    <p:extLst>
      <p:ext uri="{BB962C8B-B14F-4D97-AF65-F5344CB8AC3E}">
        <p14:creationId xmlns:p14="http://schemas.microsoft.com/office/powerpoint/2010/main" val="846662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ED74291-804B-6E4E-ACFE-80A45565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0F87-F7CA-CD44-BA60-B9E284A794C3}" type="datetime1">
              <a:rPr kumimoji="1" lang="zh-CN" altLang="en-US" smtClean="0"/>
              <a:t>2019/10/31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017AA4-B1E2-7242-804A-E9DD5D0B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6E5D4C-D8DE-6041-825C-30A34EDA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A66D25-CCE9-0A44-AB07-6AEFBD15EEDE}"/>
              </a:ext>
            </a:extLst>
          </p:cNvPr>
          <p:cNvSpPr/>
          <p:nvPr/>
        </p:nvSpPr>
        <p:spPr>
          <a:xfrm>
            <a:off x="420629" y="452843"/>
            <a:ext cx="61831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800" dirty="0"/>
              <a:t>4.</a:t>
            </a:r>
            <a:r>
              <a:rPr kumimoji="1" lang="zh-CN" altLang="en-US" sz="4800" dirty="0"/>
              <a:t>运达风电的竞争优势</a:t>
            </a:r>
            <a:endParaRPr lang="zh-CN" altLang="en-US" sz="4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932F5A-B16F-694A-B013-E08D43A893A2}"/>
              </a:ext>
            </a:extLst>
          </p:cNvPr>
          <p:cNvSpPr/>
          <p:nvPr/>
        </p:nvSpPr>
        <p:spPr>
          <a:xfrm>
            <a:off x="676737" y="3463211"/>
            <a:ext cx="6253451" cy="3258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大数据平台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故障预测与健康管理系统</a:t>
            </a:r>
            <a:r>
              <a:rPr lang="en-US" altLang="zh-CN" sz="2800" dirty="0"/>
              <a:t>	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电网友好型技术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分散式解决方案</a:t>
            </a:r>
            <a:r>
              <a:rPr lang="zh-CN" altLang="zh-CN" sz="2800" dirty="0"/>
              <a:t> 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智慧监测</a:t>
            </a:r>
            <a:r>
              <a:rPr lang="zh-CN" altLang="zh-CN" sz="2800" dirty="0"/>
              <a:t> </a:t>
            </a:r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0917B78-0F0F-4448-862B-5D0652E7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77"/>
            <a:ext cx="12192000" cy="342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241</Words>
  <Application>Microsoft Macintosh PowerPoint</Application>
  <PresentationFormat>宽屏</PresentationFormat>
  <Paragraphs>60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等线 Light</vt:lpstr>
      <vt:lpstr>新宋体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11</cp:revision>
  <dcterms:created xsi:type="dcterms:W3CDTF">2019-10-27T14:39:35Z</dcterms:created>
  <dcterms:modified xsi:type="dcterms:W3CDTF">2019-10-31T06:48:17Z</dcterms:modified>
</cp:coreProperties>
</file>